
<file path=[Content_Types].xml><?xml version="1.0" encoding="utf-8"?>
<Types xmlns="http://schemas.openxmlformats.org/package/2006/content-types">
  <Default Extension="jpeg" ContentType="image/jpeg"/>
  <Default Extension="JPG" ContentType="image/.jpg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3" r:id="rId4"/>
    <p:sldId id="271" r:id="rId5"/>
    <p:sldId id="272" r:id="rId6"/>
    <p:sldId id="264" r:id="rId7"/>
    <p:sldId id="270" r:id="rId8"/>
    <p:sldId id="257" r:id="rId9"/>
    <p:sldId id="260" r:id="rId10"/>
    <p:sldId id="261" r:id="rId11"/>
    <p:sldId id="273" r:id="rId12"/>
    <p:sldId id="279" r:id="rId13"/>
    <p:sldId id="28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e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e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7915" y="1317625"/>
            <a:ext cx="4916170" cy="1002665"/>
          </a:xfrm>
        </p:spPr>
        <p:txBody>
          <a:bodyPr>
            <a:noAutofit/>
          </a:bodyPr>
          <a:lstStyle/>
          <a:p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Mathematik 2: Analysis</a:t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03-IBGT-M2 </a:t>
            </a:r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350110"/>
            <a:ext cx="9144000" cy="2295681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Prof. Dr. Anastasios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Stefanou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University of Bremen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11. April 2023 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3E054-0C99-4E11-A888-D5483C5B3265}" type="slidenum">
              <a:rPr lang="en-US" smtClean="0"/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457" y="365638"/>
            <a:ext cx="1727608" cy="60818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8026" y="431152"/>
            <a:ext cx="4915948" cy="748618"/>
          </a:xfrm>
        </p:spPr>
        <p:txBody>
          <a:bodyPr>
            <a:no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Nachteilsausgleich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483360"/>
            <a:ext cx="9829800" cy="4872990"/>
          </a:xfrm>
        </p:spPr>
        <p:txBody>
          <a:bodyPr>
            <a:normAutofit lnSpcReduction="20000"/>
          </a:bodyPr>
          <a:lstStyle/>
          <a:p>
            <a:pPr algn="l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Wenn Sie eine gesundheitliche Beeinträchtigung haben und deshalb einen </a:t>
            </a:r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einen Nachteilsausgleich benötigen, wenden Sie sich bitte an Dr Haga:</a:t>
            </a:r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timhaga@uni-bremen.de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3E054-0C99-4E11-A888-D5483C5B3265}" type="slidenum">
              <a:rPr lang="en-US" smtClean="0"/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457" y="365638"/>
            <a:ext cx="1727608" cy="608189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8026" y="431152"/>
            <a:ext cx="4915948" cy="748618"/>
          </a:xfrm>
        </p:spPr>
        <p:txBody>
          <a:bodyPr>
            <a:no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Spielregeln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483360"/>
            <a:ext cx="9829800" cy="4872990"/>
          </a:xfrm>
        </p:spPr>
        <p:txBody>
          <a:bodyPr>
            <a:normAutofit lnSpcReduction="20000"/>
          </a:bodyPr>
          <a:lstStyle/>
          <a:p>
            <a:pPr algn="l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Ich schlage</a:t>
            </a:r>
            <a:r>
              <a:rPr lang="de-DE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folgende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„Spielregel” f</a:t>
            </a:r>
            <a:r>
              <a:rPr lang="de-DE" sz="2200" dirty="0">
                <a:latin typeface="Calibri" panose="020F0502020204030204" charset="0"/>
                <a:cs typeface="Times New Roman" panose="02020603050405020304" pitchFamily="18" charset="0"/>
              </a:rPr>
              <a:t>ü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 die Veranstaltungen vor: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Eine(r) Redet!</a:t>
            </a:r>
            <a:endParaRPr 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3E054-0C99-4E11-A888-D5483C5B3265}" type="slidenum">
              <a:rPr lang="en-US" smtClean="0"/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457" y="365638"/>
            <a:ext cx="1727608" cy="608189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483360"/>
            <a:ext cx="9829800" cy="4872990"/>
          </a:xfrm>
        </p:spPr>
        <p:txBody>
          <a:bodyPr>
            <a:normAutofit lnSpcReduction="20000"/>
          </a:bodyPr>
          <a:lstStyle/>
          <a:p>
            <a:pPr algn="l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Fragen?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3E054-0C99-4E11-A888-D5483C5B3265}" type="slidenum">
              <a:rPr lang="en-US" smtClean="0"/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457" y="365638"/>
            <a:ext cx="1727608" cy="60818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8026" y="431152"/>
            <a:ext cx="4915948" cy="748618"/>
          </a:xfrm>
        </p:spPr>
        <p:txBody>
          <a:bodyPr>
            <a:no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Kontaktinformationen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483360"/>
            <a:ext cx="9577705" cy="4761230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Anastasios Stefanou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Juniorprofessor in ALTA Institute, FB3 Mathematik (s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eit 16.10.2021)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l"/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Sie erreichen mich: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• im Büro: MZH 7190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• Telefonisch: +49 (421) 218- 63672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• per E-Mail (bevorzugt): stefanou@uni-bremen.de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Für Fragen zur Prüfungsordnung, An- und Abmeldungen zur Prüfung, </a:t>
            </a:r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Problemen mit PABO, etc. wenden Sie sich bitte an das Prüfungsamt </a:t>
            </a:r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oder den für Sie zuständigen Prüfungsausschuss.</a:t>
            </a:r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3E054-0C99-4E11-A888-D5483C5B3265}" type="slidenum">
              <a:rPr lang="en-US" smtClean="0"/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457" y="365638"/>
            <a:ext cx="1727608" cy="60818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54020" y="431165"/>
            <a:ext cx="6424295" cy="748665"/>
          </a:xfrm>
        </p:spPr>
        <p:txBody>
          <a:bodyPr>
            <a:no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Was erwartet Sie in dieser Vorlesung?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483360"/>
            <a:ext cx="9577705" cy="4761230"/>
          </a:xfrm>
        </p:spPr>
        <p:txBody>
          <a:bodyPr>
            <a:normAutofit lnSpcReduction="10000"/>
          </a:bodyPr>
          <a:lstStyle/>
          <a:p>
            <a:pPr algn="l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• Elementaren Funktionen, Grenzwert und Stetigkeit einer Funktion</a:t>
            </a:r>
            <a:r>
              <a:rPr lang="de-DE" altLang="en-US" sz="2200" dirty="0">
                <a:latin typeface="Calibri" panose="020F0502020204030204" charset="0"/>
                <a:cs typeface="Times New Roman" panose="02020603050405020304" pitchFamily="18" charset="0"/>
                <a:sym typeface="+mn-ea"/>
              </a:rPr>
              <a:t>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l"/>
            <a:endParaRPr lang="en-US" sz="5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l"/>
            <a:endParaRPr lang="en-US" sz="5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• Differentialrechnung und Anwendungen von Ableitungen, Taylorreihen</a:t>
            </a:r>
            <a:r>
              <a:rPr lang="de-DE" altLang="en-US" sz="2200" dirty="0">
                <a:latin typeface="Calibri" panose="020F0502020204030204" charset="0"/>
                <a:cs typeface="Times New Roman" panose="02020603050405020304" pitchFamily="18" charset="0"/>
                <a:sym typeface="+mn-ea"/>
              </a:rPr>
              <a:t>.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l"/>
            <a:endParaRPr lang="en-US" sz="5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l"/>
            <a:endParaRPr lang="en-US" sz="5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•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Die Stammfunktion, bestimmte Integration und uneigentliches Integral</a:t>
            </a:r>
            <a:r>
              <a:rPr lang="de-DE" altLang="en-US" sz="2200" dirty="0">
                <a:latin typeface="Calibri" panose="020F0502020204030204" charset="0"/>
                <a:cs typeface="Times New Roman" panose="02020603050405020304" pitchFamily="18" charset="0"/>
              </a:rPr>
              <a:t>.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5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l"/>
            <a:endParaRPr lang="en-US" sz="5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•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Differentialrechnung in mehreren Variablen.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3E054-0C99-4E11-A888-D5483C5B3265}" type="slidenum">
              <a:rPr lang="en-US" smtClean="0"/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457" y="365638"/>
            <a:ext cx="1727608" cy="60818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8026" y="431152"/>
            <a:ext cx="4915948" cy="748618"/>
          </a:xfrm>
        </p:spPr>
        <p:txBody>
          <a:bodyPr>
            <a:no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Warum das Ganze?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483360"/>
            <a:ext cx="9577705" cy="4761230"/>
          </a:xfrm>
        </p:spPr>
        <p:txBody>
          <a:bodyPr>
            <a:normAutofit lnSpcReduction="10000"/>
          </a:bodyPr>
          <a:lstStyle/>
          <a:p>
            <a:pPr algn="l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• Informatik ist aus der Mathematik entstanden.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l"/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• Viele Konzepte von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mathematische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Analysis tauchen in der Informatik auf: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z.B. 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        asymptotische Analyse der Komplexität der Algorithmen, 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       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Virtual Reality, Robotik, KI, 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        und vieles mehr..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3E054-0C99-4E11-A888-D5483C5B3265}" type="slidenum">
              <a:rPr lang="en-US" smtClean="0"/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457" y="365638"/>
            <a:ext cx="1727608" cy="60818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8026" y="431152"/>
            <a:ext cx="4915948" cy="748618"/>
          </a:xfrm>
        </p:spPr>
        <p:txBody>
          <a:bodyPr>
            <a:no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Zeitlicher Aufwand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483360"/>
            <a:ext cx="9577705" cy="4761230"/>
          </a:xfrm>
        </p:spPr>
        <p:txBody>
          <a:bodyPr>
            <a:normAutofit lnSpcReduction="10000"/>
          </a:bodyPr>
          <a:lstStyle/>
          <a:p>
            <a:pPr algn="l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•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Es handelt sich um einen 2+2 Kurs. 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Das heißt, 2 Stunden für Vorlesung und 2 Stunden für Übung,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pro Woche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•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Sie bekommen für diese Veranstaltung 6 CP (ECTS). 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Dies entspricht 180 Stunden Workload. 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• (14 Vorlesungswochen) mal (4 Stunden) = 56 h Präsenzzeit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• 124 h Lernzeit/Prüfungsvorbereitung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•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Zusätzlich zu den Vorlesungen und Übungen werden im Laufe des Semesters 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einige hilfreiche Videos von Prof. Dr. Feichtner-Kozlov auf Stud.IP hochgeladen.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3E054-0C99-4E11-A888-D5483C5B3265}" type="slidenum">
              <a:rPr lang="en-US" smtClean="0"/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457" y="365638"/>
            <a:ext cx="1727608" cy="60818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8026" y="431152"/>
            <a:ext cx="4915948" cy="748618"/>
          </a:xfrm>
        </p:spPr>
        <p:txBody>
          <a:bodyPr>
            <a:no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Vorlesungen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595120"/>
            <a:ext cx="9577705" cy="4761230"/>
          </a:xfrm>
        </p:spPr>
        <p:txBody>
          <a:bodyPr>
            <a:normAutofit lnSpcReduction="20000"/>
          </a:bodyPr>
          <a:lstStyle/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• Die B</a:t>
            </a:r>
            <a:r>
              <a:rPr lang="de-DE" sz="2200" dirty="0">
                <a:latin typeface="Calibri" panose="020F0502020204030204" charset="0"/>
                <a:cs typeface="Times New Roman" panose="02020603050405020304" pitchFamily="18" charset="0"/>
                <a:sym typeface="+mn-ea"/>
              </a:rPr>
              <a:t>ü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cher sind 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Mathematik fur informatiker Band 1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(Kapitel 2, 6)</a:t>
            </a:r>
            <a:endParaRPr lang="en-US" sz="2200" i="1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und 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Band 2 (Kapitel 18-21, 23)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von Gerald Teschl und Susanne Teschl. 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l"/>
            <a:endParaRPr lang="en-US" sz="5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l"/>
            <a:endParaRPr lang="en-US" sz="5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•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Die Vorlesungen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finden statt d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ienstags 08:00-10:00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in HS 1010.  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Den wöchentlichen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Vorlesungsplan finden Sie in Stud.IP. 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l"/>
            <a:endParaRPr lang="en-US" sz="5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l"/>
            <a:endParaRPr lang="en-US" sz="5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•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Ihre Teilnahme an dem Kurs ist nicht obligatorisch.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Ich empfehle aber, dass Sie die Veranstaltung regelmäßig besuchen.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5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l"/>
            <a:endParaRPr lang="en-US" sz="5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•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Alle Vorlesungsnotizen sind in Stud.IP in elektronischer Form (PDF)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verfügbar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5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l"/>
            <a:endParaRPr lang="en-US" sz="5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•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 wird keine Videoaufzeichnungen geben, da die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Vorlesungsnotizen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Stud.IP verfügbar sind.</a:t>
            </a:r>
            <a:endParaRPr lang="en-US" sz="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3E054-0C99-4E11-A888-D5483C5B3265}" type="slidenum">
              <a:rPr lang="en-US" smtClean="0"/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457" y="365638"/>
            <a:ext cx="1727608" cy="60818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8026" y="431152"/>
            <a:ext cx="4915948" cy="748618"/>
          </a:xfrm>
        </p:spPr>
        <p:txBody>
          <a:bodyPr>
            <a:no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Übungen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483360"/>
            <a:ext cx="9737725" cy="4761230"/>
          </a:xfrm>
        </p:spPr>
        <p:txBody>
          <a:bodyPr>
            <a:normAutofit/>
          </a:bodyPr>
          <a:lstStyle/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Die Übungen finden zwei-wöchentlich in Kleingruppen und alternierend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als Großübung statt. Die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Übungen in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Kleingruppen finden statt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•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Tutorium 1/2: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Montags, 14:00 - 16:00 in MZH 1090 (Fynn Meyer)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•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Tutorium 3/4: Dienstags, 10:00 - 12:00 in MZH 6200 (Philipp Haker)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•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Tutorium 5/6: Mittwochs, 12:00 - 14:00 in MZH 1090 (Dr. Mario Gleirscher)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Sie können also zwischen 6 Übungsgruppen wählen (3 Termine und die Wahl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zwischen ungeraden oder geraden Wochen). Die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Übungen in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Kleingruppen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beginnen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 der zweiten Vorlesungswoche.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3E054-0C99-4E11-A888-D5483C5B3265}" type="slidenum">
              <a:rPr lang="en-US" smtClean="0"/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457" y="365638"/>
            <a:ext cx="1727608" cy="608189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8026" y="431152"/>
            <a:ext cx="4915948" cy="748618"/>
          </a:xfrm>
        </p:spPr>
        <p:txBody>
          <a:bodyPr>
            <a:no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Übungen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483360"/>
            <a:ext cx="9577705" cy="4667885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den Wochen in denen Ihre Übungsgruppe nicht stattfindet, können Sie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die Großübung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Freitags: 08:00 - 10:00 in NW1 H1 - H0020 (Tim Haga)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besuchen. Die Großübung beginnt ab der ersten Vorlesungswoche.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 wird wöchentliche Präsenz-Übungszettel geben, beginnend ab der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zweiten Vorlesungswoche. Außerdem wird es regelmäßige Hausübungen geben.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Die Hausaufgaben müssen abgegeben werden und werden korrigiert und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bewertet.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3E054-0C99-4E11-A888-D5483C5B3265}" type="slidenum">
              <a:rPr lang="en-US" smtClean="0"/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457" y="365638"/>
            <a:ext cx="1727608" cy="608189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8026" y="431152"/>
            <a:ext cx="4915948" cy="748618"/>
          </a:xfrm>
        </p:spPr>
        <p:txBody>
          <a:bodyPr>
            <a:no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Modulprüfung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483360"/>
            <a:ext cx="9970135" cy="4939665"/>
          </a:xfrm>
        </p:spPr>
        <p:txBody>
          <a:bodyPr>
            <a:normAutofit lnSpcReduction="20000"/>
          </a:bodyPr>
          <a:lstStyle/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Das Modul schließt mit einer Modulprüfung in Form einer Klausur am Dienstag, 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25.07.2023 von 08:00 bis 11:00 Uhr ab. Zum Bestehen müssen mindestens 49% der 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erreichbaren Punkte erzielt werden.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Erlaubte Hilfsmittel: nicht programmierbarer und nicht grafikfähiger Taschenrechner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(z.B. Casio FX-82DE X/Plus, Casio FX-85DE X/Plus).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Sehr gute Leistungen im Übungsbetrieb (≥ 90 % der erreichbaren Punkte)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können die erreichte Klausurnote um eine Drittelnote verbessern. 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(D. h. etwa von 3,7 auf 3,3 oder von 2,3 auf 2,0).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Bei Fragen zum Übungsbetrieb wenden Sie sich an Ihren Tutor oder an Dr. Haga.</a:t>
            </a:r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3E054-0C99-4E11-A888-D5483C5B3265}" type="slidenum">
              <a:rPr lang="en-US" smtClean="0"/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457" y="365638"/>
            <a:ext cx="1727608" cy="60818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/>
              <p:nvPr/>
            </p:nvGraphicFramePr>
            <p:xfrm>
              <a:off x="1624330" y="3692525"/>
              <a:ext cx="9101455" cy="75501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39165"/>
                    <a:gridCol w="748665"/>
                    <a:gridCol w="741680"/>
                    <a:gridCol w="735965"/>
                    <a:gridCol w="708660"/>
                    <a:gridCol w="775335"/>
                    <a:gridCol w="695960"/>
                    <a:gridCol w="768350"/>
                    <a:gridCol w="749300"/>
                    <a:gridCol w="767715"/>
                    <a:gridCol w="696595"/>
                    <a:gridCol w="774065"/>
                  </a:tblGrid>
                  <a:tr h="374015">
                    <a:tc>
                      <a:txBody>
                        <a:bodyPr/>
                        <a:p>
                          <a:pPr>
                            <a:buNone/>
                          </a:pPr>
                          <a:r>
                            <a:rPr lang="en-US"/>
                            <a:t>Prozent</a:t>
                          </a:r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p>
                          <a:pPr algn="ctr">
                            <a:buNone/>
                          </a:pPr>
                          <a:r>
                            <a:rPr lang="en-US"/>
                            <a:t>&lt;4</a:t>
                          </a:r>
                          <a:r>
                            <a:rPr lang="de-DE" altLang="en-US">
                              <a:latin typeface="Calibri" panose="020F0502020204030204" charset="0"/>
                            </a:rPr>
                            <a:t>9</a:t>
                          </a:r>
                          <a:endParaRPr lang="de-DE" altLang="en-US">
                            <a:latin typeface="Calibri" panose="020F050202020403020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p>
                          <a:pPr algn="ctr">
                            <a:buNone/>
                          </a:pPr>
                          <a:r>
                            <a:rPr lang="en-US"/>
                            <a:t>49</a:t>
                          </a:r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p>
                          <a:pPr algn="ctr">
                            <a:buNone/>
                          </a:pPr>
                          <a:r>
                            <a:rPr lang="en-US"/>
                            <a:t>50</a:t>
                          </a:r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p>
                          <a:pPr algn="ctr">
                            <a:buNone/>
                          </a:pPr>
                          <a:r>
                            <a:rPr lang="en-US"/>
                            <a:t>55</a:t>
                          </a:r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p>
                          <a:pPr algn="ctr">
                            <a:buNone/>
                          </a:pPr>
                          <a:r>
                            <a:rPr lang="en-US"/>
                            <a:t>60</a:t>
                          </a:r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p>
                          <a:pPr algn="ctr">
                            <a:buNone/>
                          </a:pPr>
                          <a:r>
                            <a:rPr lang="en-US"/>
                            <a:t>65</a:t>
                          </a:r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p>
                          <a:pPr algn="ctr">
                            <a:buNone/>
                          </a:pPr>
                          <a:r>
                            <a:rPr lang="en-US"/>
                            <a:t>70</a:t>
                          </a:r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p>
                          <a:pPr algn="ctr">
                            <a:buNone/>
                          </a:pPr>
                          <a:r>
                            <a:rPr lang="en-US"/>
                            <a:t>75</a:t>
                          </a:r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p>
                          <a:pPr algn="ctr">
                            <a:buNone/>
                          </a:pPr>
                          <a:r>
                            <a:rPr lang="en-US"/>
                            <a:t>80</a:t>
                          </a:r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p>
                          <a:pPr algn="ctr">
                            <a:buNone/>
                          </a:pPr>
                          <a:r>
                            <a:rPr lang="en-US"/>
                            <a:t>85</a:t>
                          </a:r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p>
                          <a:pPr algn="ctr">
                            <a:buNone/>
                          </a:pPr>
                          <a14:m>
                            <m:oMath xmlns:m="http://schemas.openxmlformats.org/officeDocument/2006/math">
                              <m:r>
                                <a:rPr lang="en-US" b="1" i="1"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  <m:t>≥</m:t>
                              </m:r>
                            </m:oMath>
                          </a14:m>
                          <a:r>
                            <a:rPr lang="en-US"/>
                            <a:t>90</a:t>
                          </a:r>
                          <a:endParaRPr lang="en-US"/>
                        </a:p>
                      </a:txBody>
                      <a:tcPr/>
                    </a:tc>
                  </a:tr>
                  <a:tr h="381000">
                    <a:tc>
                      <a:txBody>
                        <a:bodyPr/>
                        <a:p>
                          <a:pPr>
                            <a:buNone/>
                          </a:pPr>
                          <a:r>
                            <a:rPr lang="en-US"/>
                            <a:t>Note</a:t>
                          </a:r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p>
                          <a:pPr algn="ctr">
                            <a:buNone/>
                          </a:pPr>
                          <a:r>
                            <a:rPr lang="en-US"/>
                            <a:t>5,0</a:t>
                          </a:r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p>
                          <a:pPr algn="ctr">
                            <a:buNone/>
                          </a:pPr>
                          <a:r>
                            <a:rPr lang="en-US"/>
                            <a:t>4,0</a:t>
                          </a:r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p>
                          <a:pPr algn="ctr">
                            <a:buNone/>
                          </a:pPr>
                          <a:r>
                            <a:rPr lang="en-US"/>
                            <a:t>3,7</a:t>
                          </a:r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p>
                          <a:pPr algn="ctr">
                            <a:buNone/>
                          </a:pPr>
                          <a:r>
                            <a:rPr lang="en-US"/>
                            <a:t>3,3</a:t>
                          </a:r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p>
                          <a:pPr algn="ctr">
                            <a:buNone/>
                          </a:pPr>
                          <a:r>
                            <a:rPr lang="en-US"/>
                            <a:t>3,0</a:t>
                          </a:r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p>
                          <a:pPr algn="ctr">
                            <a:buNone/>
                          </a:pPr>
                          <a:r>
                            <a:rPr lang="en-US"/>
                            <a:t>2,7</a:t>
                          </a:r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p>
                          <a:pPr algn="ctr">
                            <a:buNone/>
                          </a:pPr>
                          <a:r>
                            <a:rPr lang="en-US"/>
                            <a:t>2,3</a:t>
                          </a:r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p>
                          <a:pPr algn="ctr">
                            <a:buNone/>
                          </a:pPr>
                          <a:r>
                            <a:rPr lang="en-US"/>
                            <a:t>2,0</a:t>
                          </a:r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p>
                          <a:pPr algn="ctr">
                            <a:buNone/>
                          </a:pPr>
                          <a:r>
                            <a:rPr lang="en-US"/>
                            <a:t>1,7</a:t>
                          </a:r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p>
                          <a:pPr algn="ctr">
                            <a:buNone/>
                          </a:pPr>
                          <a:r>
                            <a:rPr lang="en-US"/>
                            <a:t>1,3</a:t>
                          </a:r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p>
                          <a:pPr algn="ctr">
                            <a:buNone/>
                          </a:pPr>
                          <a:r>
                            <a:rPr lang="en-US"/>
                            <a:t>1,0</a:t>
                          </a:r>
                          <a:endParaRPr lang="en-US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/>
              <p:nvPr/>
            </p:nvGraphicFramePr>
            <p:xfrm>
              <a:off x="1624330" y="3692525"/>
              <a:ext cx="9101455" cy="75501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39165"/>
                    <a:gridCol w="748665"/>
                    <a:gridCol w="741680"/>
                    <a:gridCol w="735965"/>
                    <a:gridCol w="708660"/>
                    <a:gridCol w="775335"/>
                    <a:gridCol w="695960"/>
                    <a:gridCol w="768350"/>
                    <a:gridCol w="749300"/>
                    <a:gridCol w="767715"/>
                    <a:gridCol w="696595"/>
                    <a:gridCol w="774065"/>
                  </a:tblGrid>
                  <a:tr h="374015">
                    <a:tc>
                      <a:txBody>
                        <a:bodyPr/>
                        <a:p>
                          <a:pPr>
                            <a:buNone/>
                          </a:pPr>
                          <a:r>
                            <a:rPr lang="en-US"/>
                            <a:t>Prozent</a:t>
                          </a:r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p>
                          <a:pPr algn="ctr">
                            <a:buNone/>
                          </a:pPr>
                          <a:r>
                            <a:rPr lang="en-US"/>
                            <a:t>&lt;4</a:t>
                          </a:r>
                          <a:r>
                            <a:rPr lang="de-DE" altLang="en-US">
                              <a:latin typeface="Calibri" panose="020F0502020204030204" charset="0"/>
                            </a:rPr>
                            <a:t>9</a:t>
                          </a:r>
                          <a:endParaRPr lang="de-DE" altLang="en-US">
                            <a:latin typeface="Calibri" panose="020F050202020403020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p>
                          <a:pPr algn="ctr">
                            <a:buNone/>
                          </a:pPr>
                          <a:r>
                            <a:rPr lang="en-US"/>
                            <a:t>49</a:t>
                          </a:r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p>
                          <a:pPr algn="ctr">
                            <a:buNone/>
                          </a:pPr>
                          <a:r>
                            <a:rPr lang="en-US"/>
                            <a:t>50</a:t>
                          </a:r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p>
                          <a:pPr algn="ctr">
                            <a:buNone/>
                          </a:pPr>
                          <a:r>
                            <a:rPr lang="en-US"/>
                            <a:t>55</a:t>
                          </a:r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p>
                          <a:pPr algn="ctr">
                            <a:buNone/>
                          </a:pPr>
                          <a:r>
                            <a:rPr lang="en-US"/>
                            <a:t>60</a:t>
                          </a:r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p>
                          <a:pPr algn="ctr">
                            <a:buNone/>
                          </a:pPr>
                          <a:r>
                            <a:rPr lang="en-US"/>
                            <a:t>65</a:t>
                          </a:r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p>
                          <a:pPr algn="ctr">
                            <a:buNone/>
                          </a:pPr>
                          <a:r>
                            <a:rPr lang="en-US"/>
                            <a:t>70</a:t>
                          </a:r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p>
                          <a:pPr algn="ctr">
                            <a:buNone/>
                          </a:pPr>
                          <a:r>
                            <a:rPr lang="en-US"/>
                            <a:t>75</a:t>
                          </a:r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p>
                          <a:pPr algn="ctr">
                            <a:buNone/>
                          </a:pPr>
                          <a:r>
                            <a:rPr lang="en-US"/>
                            <a:t>80</a:t>
                          </a:r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p>
                          <a:pPr algn="ctr">
                            <a:buNone/>
                          </a:pPr>
                          <a:r>
                            <a:rPr lang="en-US"/>
                            <a:t>85</a:t>
                          </a:r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</a:blipFill>
                      </a:tcPr>
                    </a:tc>
                  </a:tr>
                  <a:tr h="381000">
                    <a:tc>
                      <a:txBody>
                        <a:bodyPr/>
                        <a:p>
                          <a:pPr>
                            <a:buNone/>
                          </a:pPr>
                          <a:r>
                            <a:rPr lang="en-US"/>
                            <a:t>Note</a:t>
                          </a:r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p>
                          <a:pPr algn="ctr">
                            <a:buNone/>
                          </a:pPr>
                          <a:r>
                            <a:rPr lang="en-US"/>
                            <a:t>5,0</a:t>
                          </a:r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p>
                          <a:pPr algn="ctr">
                            <a:buNone/>
                          </a:pPr>
                          <a:r>
                            <a:rPr lang="en-US"/>
                            <a:t>4,0</a:t>
                          </a:r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p>
                          <a:pPr algn="ctr">
                            <a:buNone/>
                          </a:pPr>
                          <a:r>
                            <a:rPr lang="en-US"/>
                            <a:t>3,7</a:t>
                          </a:r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p>
                          <a:pPr algn="ctr">
                            <a:buNone/>
                          </a:pPr>
                          <a:r>
                            <a:rPr lang="en-US"/>
                            <a:t>3,3</a:t>
                          </a:r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p>
                          <a:pPr algn="ctr">
                            <a:buNone/>
                          </a:pPr>
                          <a:r>
                            <a:rPr lang="en-US"/>
                            <a:t>3,0</a:t>
                          </a:r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p>
                          <a:pPr algn="ctr">
                            <a:buNone/>
                          </a:pPr>
                          <a:r>
                            <a:rPr lang="en-US"/>
                            <a:t>2,7</a:t>
                          </a:r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p>
                          <a:pPr algn="ctr">
                            <a:buNone/>
                          </a:pPr>
                          <a:r>
                            <a:rPr lang="en-US"/>
                            <a:t>2,3</a:t>
                          </a:r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p>
                          <a:pPr algn="ctr">
                            <a:buNone/>
                          </a:pPr>
                          <a:r>
                            <a:rPr lang="en-US"/>
                            <a:t>2,0</a:t>
                          </a:r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p>
                          <a:pPr algn="ctr">
                            <a:buNone/>
                          </a:pPr>
                          <a:r>
                            <a:rPr lang="en-US"/>
                            <a:t>1,7</a:t>
                          </a:r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p>
                          <a:pPr algn="ctr">
                            <a:buNone/>
                          </a:pPr>
                          <a:r>
                            <a:rPr lang="en-US"/>
                            <a:t>1,3</a:t>
                          </a:r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p>
                          <a:pPr algn="ctr">
                            <a:buNone/>
                          </a:pPr>
                          <a:r>
                            <a:rPr lang="en-US"/>
                            <a:t>1,0</a:t>
                          </a:r>
                          <a:endParaRPr lang="en-US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4079</Words>
  <Application>WPS Presentation</Application>
  <PresentationFormat>Widescreen</PresentationFormat>
  <Paragraphs>222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2" baseType="lpstr">
      <vt:lpstr>Arial</vt:lpstr>
      <vt:lpstr>SimSun</vt:lpstr>
      <vt:lpstr>Wingdings</vt:lpstr>
      <vt:lpstr>Times New Roman</vt:lpstr>
      <vt:lpstr>Calibri</vt:lpstr>
      <vt:lpstr>Cambria Math</vt:lpstr>
      <vt:lpstr>Microsoft YaHei</vt:lpstr>
      <vt:lpstr>Arial Unicode MS</vt:lpstr>
      <vt:lpstr>Calibri Light</vt:lpstr>
      <vt:lpstr>Office Theme</vt:lpstr>
      <vt:lpstr> Mathematik 2: Analysis 03-IBGT-M2 </vt:lpstr>
      <vt:lpstr> Kontaktinformationen</vt:lpstr>
      <vt:lpstr>Was erwartet Sie in dieser Vorlesung?</vt:lpstr>
      <vt:lpstr> Warum das Ganze?</vt:lpstr>
      <vt:lpstr> Zeitlicher Aufwand</vt:lpstr>
      <vt:lpstr> Vorlesungen</vt:lpstr>
      <vt:lpstr> Übungen</vt:lpstr>
      <vt:lpstr>Übungen</vt:lpstr>
      <vt:lpstr>Modulprüfung </vt:lpstr>
      <vt:lpstr>Nachteilsausgleich</vt:lpstr>
      <vt:lpstr>Nachteilsausgleich</vt:lpstr>
      <vt:lpstr>Spielregeln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Mathematik 2: Analysis</dc:title>
  <dc:creator/>
  <cp:lastModifiedBy>as</cp:lastModifiedBy>
  <cp:revision>19</cp:revision>
  <dcterms:created xsi:type="dcterms:W3CDTF">2023-04-05T10:19:00Z</dcterms:created>
  <dcterms:modified xsi:type="dcterms:W3CDTF">2023-04-09T15:21:32Z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34FA2A2ED5C44073A5463D030D7CF9C8</vt:lpwstr>
  </property>
  <property fmtid="{D5CDD505-2E9C-101B-9397-08002B2CF9AE}" pid="3" name="KSOProductBuildVer">
    <vt:lpwstr>1033-11.2.0.11219</vt:lpwstr>
  </property>
</Properties>
</file>